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1B53-44F2-C773-60DD-CA4E04B4A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88621-A5D7-005D-9C40-874B30CE3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E4DE9-1350-F107-78EA-887BAF91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F927-901F-BBA8-F397-549D9D12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A95FA-9E46-ADEB-2CE1-02D170A8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2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182B-705B-FE18-4279-2219839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B1FC2-4BA4-60E6-4DF4-4DB4673D7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DFD9E-6C21-1EF1-533C-7ACB8B8C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E59A-F930-C14C-20D0-3B18BD2A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8A079-2B80-235E-F731-14B7175F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51442-4D41-EA55-5EC1-5EA841597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A4505-A2A2-CF50-B659-A31D7E5D6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03815-B927-38CC-4B48-8D71D2B6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8D0A-09F7-990E-BC0C-AC57E141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C2F1-E60E-186C-5F0F-9589C25C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2E00-25B9-6971-7FC7-8341382C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3949C-BB79-C928-9536-67A6CE572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DAEB-8A11-3780-B574-2EA24A09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DD41C-F91B-756D-5D2D-BA3C7C74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50D9F-9713-EDEC-036A-42ACD99D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FE0F-00C1-D12B-E1FD-2326EF58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D6714-4B1D-5EEE-AF67-180D43D0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63C5D-F26F-8197-F7CB-30DFA170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83E65-0B6B-9BE4-184D-C4434431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45A08-FA55-9FC6-D856-ECFD0C26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E250-3271-4DF9-C03F-2554FD0B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C53F-1700-F416-89E3-E28D9FF9D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78203-17A6-FB4A-DF5D-EACF3917C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B2F48-6D07-9049-1E2D-A9242AB1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F932B-2A15-6187-A3D4-E5A9242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C5B93-E712-4CA9-103F-B1C1B592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3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4FEC-0518-AA83-071E-E78917A3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DBF42-7356-A624-654D-D4D985526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19AFB-7E67-9485-D612-DF45F1305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7EBC-64F0-C813-3FC6-62D3DF514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E7FE7-A162-DBD3-9AD9-00EE0B466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251E4-4AB1-200D-468B-36FB8BF2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B4CA6-B851-257F-EA2F-145EAC3C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66EA2-07F2-2346-F815-8F782E69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3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F3B9-0786-9EFF-9EE2-4BCFC3AC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5C1C1-DBA6-4AB4-C88D-03092653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9941C-2B7C-3F30-A955-11CAE049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A1680-5B5E-37D1-CC1E-6E09A8FD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2F8B1-3294-3BAB-B825-82D1674F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C6EB2-2AA3-D8FE-F608-CA09D026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432C4-BE87-214B-EA15-09B6C142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3F68-2138-2DCA-F68E-7D894F43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9078-5D30-BDF2-31EE-94A7E930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64C23-EE95-D921-9A9D-8A0B645D7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D25BA-5AAD-721A-989C-CF40960D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D5BF9-55EE-321B-6C34-D4F453FC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A7362-971D-7820-DCE5-13685ADC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C154-3F7C-62E8-FFEB-20B94CA2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FA6E2-6244-35AF-3AD7-BFA88B437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B5E10-B131-5048-E785-38D1A2B3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0A11A-51A0-B084-729B-930734E7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18489-8E83-9C4D-9489-EE2922B5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2DC0C-C0DF-3E1E-09FC-4657DE65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B2323-A649-FD2A-55E1-6B3FE98D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31B28-DCC8-5DE9-4CD6-DBA8EAE4C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EED4-E294-0393-3F6F-A2F850E36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C50958-A598-4F98-A527-41E4A0A7B8F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119EA-8255-F9E1-ADA1-911D365EE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76E46-BBCE-94DA-07E8-86938442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269218-93EE-4698-97E3-6A66AF12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83DD-4EB4-00A2-9FF8-E22724367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Breast 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6CC30-46C7-A282-63F4-7B3F1868E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Sisimit</a:t>
            </a:r>
            <a:r>
              <a:rPr lang="en-US" dirty="0"/>
              <a:t> Iris</a:t>
            </a:r>
          </a:p>
        </p:txBody>
      </p:sp>
    </p:spTree>
    <p:extLst>
      <p:ext uri="{BB962C8B-B14F-4D97-AF65-F5344CB8AC3E}">
        <p14:creationId xmlns:p14="http://schemas.microsoft.com/office/powerpoint/2010/main" val="20761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1F15-CAE3-1ECB-2A2B-77FC7C68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12.15.2023</a:t>
            </a:r>
          </a:p>
        </p:txBody>
      </p:sp>
      <p:pic>
        <p:nvPicPr>
          <p:cNvPr id="5" name="Content Placeholder 4" descr="A person with a mask on&#10;&#10;Description automatically generated">
            <a:extLst>
              <a:ext uri="{FF2B5EF4-FFF2-40B4-BE49-F238E27FC236}">
                <a16:creationId xmlns:a16="http://schemas.microsoft.com/office/drawing/2014/main" id="{77187A03-CBB4-F499-0948-47BE5493F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1825625"/>
            <a:ext cx="4352925" cy="4352925"/>
          </a:xfrm>
        </p:spPr>
      </p:pic>
    </p:spTree>
    <p:extLst>
      <p:ext uri="{BB962C8B-B14F-4D97-AF65-F5344CB8AC3E}">
        <p14:creationId xmlns:p14="http://schemas.microsoft.com/office/powerpoint/2010/main" val="358867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84D6-1427-4877-99E4-13E8F4A0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0651-E086-6B5D-D4A2-3E2C8FE8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1600" dirty="0"/>
              <a:t>Mark 7-9 cm limbs</a:t>
            </a:r>
          </a:p>
          <a:p>
            <a:r>
              <a:rPr lang="en-US" sz="1600" b="1" dirty="0"/>
              <a:t>Ancef 2 gm</a:t>
            </a:r>
          </a:p>
          <a:p>
            <a:r>
              <a:rPr lang="en-US" sz="1600" dirty="0"/>
              <a:t>Instruments</a:t>
            </a:r>
          </a:p>
          <a:p>
            <a:pPr lvl="1"/>
            <a:r>
              <a:rPr lang="en-US" sz="1600" b="1" dirty="0"/>
              <a:t>Breast reduction</a:t>
            </a:r>
          </a:p>
          <a:p>
            <a:pPr lvl="1"/>
            <a:r>
              <a:rPr lang="en-US" sz="1600" b="1" dirty="0"/>
              <a:t>Liposuction cannulas </a:t>
            </a:r>
          </a:p>
          <a:p>
            <a:r>
              <a:rPr lang="en-US" sz="1600" b="1" dirty="0"/>
              <a:t>Foley</a:t>
            </a:r>
          </a:p>
          <a:p>
            <a:r>
              <a:rPr lang="en-US" sz="1600" dirty="0"/>
              <a:t>Scratch marks – </a:t>
            </a:r>
            <a:r>
              <a:rPr lang="en-US" sz="1600" b="1" dirty="0"/>
              <a:t>18Ga</a:t>
            </a:r>
          </a:p>
          <a:p>
            <a:r>
              <a:rPr lang="en-US" sz="1600" b="1" dirty="0"/>
              <a:t>Drapes – 3 x ¾ sheets, 1 split, 1 full drape</a:t>
            </a:r>
          </a:p>
          <a:p>
            <a:r>
              <a:rPr lang="en-US" sz="1600" b="1" dirty="0"/>
              <a:t>Tumescent </a:t>
            </a:r>
          </a:p>
          <a:p>
            <a:pPr lvl="1"/>
            <a:r>
              <a:rPr lang="en-US" sz="1600" b="1" dirty="0"/>
              <a:t>1 L LR+ </a:t>
            </a:r>
          </a:p>
          <a:p>
            <a:pPr lvl="1"/>
            <a:r>
              <a:rPr lang="en-US" sz="1600" b="1" dirty="0"/>
              <a:t>40 ml Lido 1% + </a:t>
            </a:r>
          </a:p>
          <a:p>
            <a:pPr lvl="1"/>
            <a:r>
              <a:rPr lang="en-US" sz="1600" b="1" dirty="0"/>
              <a:t>1 amp Epi 1:1,000</a:t>
            </a:r>
          </a:p>
          <a:p>
            <a:r>
              <a:rPr lang="en-US" sz="1600" b="1" dirty="0"/>
              <a:t>42 mm cookie cutter</a:t>
            </a:r>
          </a:p>
          <a:p>
            <a:r>
              <a:rPr lang="en-US" sz="1600" dirty="0"/>
              <a:t>Strangulate, de-epithelialize</a:t>
            </a:r>
          </a:p>
          <a:p>
            <a:r>
              <a:rPr lang="en-US" sz="1600" dirty="0"/>
              <a:t>Superior flap dissection – Adair clamps</a:t>
            </a:r>
          </a:p>
          <a:p>
            <a:r>
              <a:rPr lang="en-US" sz="1600" dirty="0"/>
              <a:t>Excise, weigh specimen – </a:t>
            </a:r>
            <a:r>
              <a:rPr lang="en-US" sz="1600" b="1" dirty="0"/>
              <a:t>scale</a:t>
            </a:r>
          </a:p>
          <a:p>
            <a:r>
              <a:rPr lang="en-US" sz="1600" dirty="0"/>
              <a:t>Pec 1 block: </a:t>
            </a:r>
            <a:r>
              <a:rPr lang="en-US" sz="1600" b="1" dirty="0" err="1"/>
              <a:t>Exparel</a:t>
            </a:r>
            <a:r>
              <a:rPr lang="en-US" sz="1600" b="1" dirty="0"/>
              <a:t> 20 ml+ 0.5% Marcaine 20 ml + NS 20 ml </a:t>
            </a:r>
          </a:p>
          <a:p>
            <a:r>
              <a:rPr lang="en-US" sz="1600" dirty="0"/>
              <a:t>#1PDS –SH – secure pedicle</a:t>
            </a:r>
          </a:p>
          <a:p>
            <a:r>
              <a:rPr lang="en-US" sz="1600" b="1" dirty="0"/>
              <a:t>JP x2</a:t>
            </a:r>
          </a:p>
          <a:p>
            <a:r>
              <a:rPr lang="en-US" sz="1600" dirty="0"/>
              <a:t>Drape skin over the pedicle - staple</a:t>
            </a:r>
          </a:p>
          <a:p>
            <a:r>
              <a:rPr lang="en-US" sz="1600" dirty="0"/>
              <a:t>Repeat on the Left side</a:t>
            </a:r>
          </a:p>
          <a:p>
            <a:r>
              <a:rPr lang="en-US" sz="1600" dirty="0"/>
              <a:t>Sit up</a:t>
            </a:r>
          </a:p>
          <a:p>
            <a:r>
              <a:rPr lang="en-US" sz="1600" dirty="0"/>
              <a:t>Measure nipple position – </a:t>
            </a:r>
            <a:r>
              <a:rPr lang="en-US" sz="1600" b="1" dirty="0"/>
              <a:t>2-0 silk tie</a:t>
            </a:r>
          </a:p>
          <a:p>
            <a:r>
              <a:rPr lang="en-US" sz="1600" dirty="0"/>
              <a:t>Closure – </a:t>
            </a:r>
            <a:r>
              <a:rPr lang="en-US" sz="1600" b="1" dirty="0"/>
              <a:t>#1 PDS – SH, 2-0 Monoderm barbed bidirectional 30/30 cm, 3-0 Monocryl PS2, 5-0 chromic, 3-0 Nylon for drains.</a:t>
            </a:r>
          </a:p>
          <a:p>
            <a:r>
              <a:rPr lang="en-US" sz="1600" b="1" dirty="0"/>
              <a:t>Dressing  4 x 8, long </a:t>
            </a:r>
            <a:r>
              <a:rPr lang="en-US" sz="1600" b="1" dirty="0" err="1"/>
              <a:t>tegaderms</a:t>
            </a:r>
            <a:r>
              <a:rPr lang="en-US" sz="1600" b="1" dirty="0"/>
              <a:t>, Bra</a:t>
            </a:r>
          </a:p>
        </p:txBody>
      </p:sp>
    </p:spTree>
    <p:extLst>
      <p:ext uri="{BB962C8B-B14F-4D97-AF65-F5344CB8AC3E}">
        <p14:creationId xmlns:p14="http://schemas.microsoft.com/office/powerpoint/2010/main" val="92275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97F8B4-8A98-62BC-FE2E-C21BB6D1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erson with a large naked body&#10;&#10;Description automatically generated with medium confidence">
            <a:extLst>
              <a:ext uri="{FF2B5EF4-FFF2-40B4-BE49-F238E27FC236}">
                <a16:creationId xmlns:a16="http://schemas.microsoft.com/office/drawing/2014/main" id="{4DAA3067-40B5-DFCE-FB30-EE8BA771A1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1825625"/>
            <a:ext cx="4352925" cy="4352925"/>
          </a:xfrm>
        </p:spPr>
      </p:pic>
      <p:pic>
        <p:nvPicPr>
          <p:cNvPr id="10" name="Content Placeholder 9" descr="A person with a mask on&#10;&#10;Description automatically generated">
            <a:extLst>
              <a:ext uri="{FF2B5EF4-FFF2-40B4-BE49-F238E27FC236}">
                <a16:creationId xmlns:a16="http://schemas.microsoft.com/office/drawing/2014/main" id="{D1DAA37D-273F-C44B-5679-1B896B97F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1825625"/>
            <a:ext cx="4352925" cy="4352925"/>
          </a:xfrm>
        </p:spPr>
      </p:pic>
    </p:spTree>
    <p:extLst>
      <p:ext uri="{BB962C8B-B14F-4D97-AF65-F5344CB8AC3E}">
        <p14:creationId xmlns:p14="http://schemas.microsoft.com/office/powerpoint/2010/main" val="31240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D36C-E86C-FDC3-3987-B8FDC99B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with a mask around her neck&#10;&#10;Description automatically generated">
            <a:extLst>
              <a:ext uri="{FF2B5EF4-FFF2-40B4-BE49-F238E27FC236}">
                <a16:creationId xmlns:a16="http://schemas.microsoft.com/office/drawing/2014/main" id="{24FB40C7-5949-3FE8-CE3F-0046FF3C69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1825625"/>
            <a:ext cx="4352925" cy="4352925"/>
          </a:xfrm>
        </p:spPr>
      </p:pic>
      <p:pic>
        <p:nvPicPr>
          <p:cNvPr id="8" name="Content Placeholder 7" descr="A person with a mask on her face&#10;&#10;Description automatically generated">
            <a:extLst>
              <a:ext uri="{FF2B5EF4-FFF2-40B4-BE49-F238E27FC236}">
                <a16:creationId xmlns:a16="http://schemas.microsoft.com/office/drawing/2014/main" id="{54802EC6-0112-CBEC-23F4-007771581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1825625"/>
            <a:ext cx="4352925" cy="4352925"/>
          </a:xfrm>
        </p:spPr>
      </p:pic>
    </p:spTree>
    <p:extLst>
      <p:ext uri="{BB962C8B-B14F-4D97-AF65-F5344CB8AC3E}">
        <p14:creationId xmlns:p14="http://schemas.microsoft.com/office/powerpoint/2010/main" val="271734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C3B8-02A1-37E2-B14E-00614B5D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157A-1181-AE08-4B52-8B02CCA3FF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177BC-42E8-2696-A2BC-9BC0BE1090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153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Breast reduction</vt:lpstr>
      <vt:lpstr>12.15.2023</vt:lpstr>
      <vt:lpstr>Plan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reduction</dc:title>
  <dc:creator>Aleksandr Shteynberg</dc:creator>
  <cp:lastModifiedBy>Aleksandr Shteynberg</cp:lastModifiedBy>
  <cp:revision>4</cp:revision>
  <dcterms:created xsi:type="dcterms:W3CDTF">2024-01-18T04:01:14Z</dcterms:created>
  <dcterms:modified xsi:type="dcterms:W3CDTF">2025-01-03T11:57:32Z</dcterms:modified>
</cp:coreProperties>
</file>